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Default Extension="fntdata" ContentType="application/x-fontdata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48" r:id="rId1"/>
  </p:sldMasterIdLst>
  <p:notesMasterIdLst>
    <p:notesMasterId r:id="rId25"/>
  </p:notesMasterIdLst>
  <p:sldIdLst>
    <p:sldId id="258" r:id="rId2"/>
    <p:sldId id="289" r:id="rId3"/>
    <p:sldId id="259" r:id="rId4"/>
    <p:sldId id="260" r:id="rId5"/>
    <p:sldId id="294" r:id="rId6"/>
    <p:sldId id="276" r:id="rId7"/>
    <p:sldId id="266" r:id="rId8"/>
    <p:sldId id="278" r:id="rId9"/>
    <p:sldId id="292" r:id="rId10"/>
    <p:sldId id="293" r:id="rId11"/>
    <p:sldId id="279" r:id="rId12"/>
    <p:sldId id="281" r:id="rId13"/>
    <p:sldId id="282" r:id="rId14"/>
    <p:sldId id="283" r:id="rId15"/>
    <p:sldId id="284" r:id="rId16"/>
    <p:sldId id="285" r:id="rId17"/>
    <p:sldId id="287" r:id="rId18"/>
    <p:sldId id="270" r:id="rId19"/>
    <p:sldId id="295" r:id="rId20"/>
    <p:sldId id="296" r:id="rId21"/>
    <p:sldId id="264" r:id="rId22"/>
    <p:sldId id="288" r:id="rId23"/>
    <p:sldId id="273" r:id="rId24"/>
  </p:sldIdLst>
  <p:sldSz cx="9144000" cy="5143500" type="screen16x9"/>
  <p:notesSz cx="7315200" cy="9601200"/>
  <p:embeddedFontLst>
    <p:embeddedFont>
      <p:font typeface="Calibri"/>
      <p:regular r:id="rId26"/>
      <p:bold r:id="rId27"/>
      <p:italic r:id="rId28"/>
      <p:boldItalic r:id="rId29"/>
    </p:embeddedFont>
    <p:embeddedFont>
      <p:font typeface="Arial Unicode MS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2600" autoAdjust="0"/>
  </p:normalViewPr>
  <p:slideViewPr>
    <p:cSldViewPr>
      <p:cViewPr varScale="1">
        <p:scale>
          <a:sx n="108" d="100"/>
          <a:sy n="108" d="100"/>
        </p:scale>
        <p:origin x="-232" y="-10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font" Target="fonts/font1.fntdata"/><Relationship Id="rId27" Type="http://schemas.openxmlformats.org/officeDocument/2006/relationships/font" Target="fonts/font2.fntdata"/><Relationship Id="rId28" Type="http://schemas.openxmlformats.org/officeDocument/2006/relationships/font" Target="fonts/font3.fntdata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font" Target="fonts/font5.fntdata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E9E75DD-6B31-4C9C-9847-369CF5E9B7A0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6C6204C-0ED2-4963-AA42-83C494FFD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6204C-0ED2-4963-AA42-83C494FFD63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fld id="{CC2E1A1C-D622-401A-91AE-7935920DD2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-95250"/>
            <a:ext cx="9296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UAA_Logo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26" y="0"/>
            <a:ext cx="5996974" cy="51435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4767263"/>
            <a:ext cx="2133600" cy="273844"/>
          </a:xfrm>
        </p:spPr>
        <p:txBody>
          <a:bodyPr/>
          <a:lstStyle/>
          <a:p>
            <a:fld id="{CC2E1A1C-D622-401A-91AE-7935920DD206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1428750"/>
          <a:ext cx="8686800" cy="16459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Total Gifts to Cooper</a:t>
                      </a:r>
                      <a:endParaRPr lang="en-US" sz="1800" b="1" kern="120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Overall Cash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$10.0 million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$9.7 million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+3%</a:t>
                      </a:r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Overall Alumni</a:t>
                      </a:r>
                    </a:p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Participation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-11%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68910"/>
          <a:ext cx="8686800" cy="1112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71700"/>
                <a:gridCol w="2171700"/>
                <a:gridCol w="2209800"/>
                <a:gridCol w="21336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FY13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FY12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%Change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Total $: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$3.9 million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$3.1 million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+26%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Total # of Gifts: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4,673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5,910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-20%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3257550"/>
          <a:ext cx="4343400" cy="1747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09800"/>
                <a:gridCol w="21336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Alumni</a:t>
                      </a:r>
                      <a:r>
                        <a:rPr lang="en-US" sz="1800" kern="1200" baseline="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Council Breakout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87,570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#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37 Gifts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*Participation: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81%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Events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Rocco Cetera, CE’99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Vice President of Alumni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Activities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1150" y="2999422"/>
            <a:ext cx="7388450" cy="147732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Pop Ups: 11 Tristate, 3 </a:t>
            </a:r>
            <a:r>
              <a:rPr lang="en-US" b="1" dirty="0" smtClean="0">
                <a:solidFill>
                  <a:schemeClr val="bg1"/>
                </a:solidFill>
              </a:rPr>
              <a:t>Regional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Annual </a:t>
            </a:r>
            <a:r>
              <a:rPr lang="en-US" b="1" dirty="0" smtClean="0">
                <a:solidFill>
                  <a:schemeClr val="bg1"/>
                </a:solidFill>
              </a:rPr>
              <a:t>Events: 21 Traditional, 2 By Request, 7 Regional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Total </a:t>
            </a:r>
            <a:r>
              <a:rPr lang="en-US" b="1" dirty="0" smtClean="0">
                <a:solidFill>
                  <a:schemeClr val="bg1"/>
                </a:solidFill>
              </a:rPr>
              <a:t>Expense:  $ 188,011.00</a:t>
            </a:r>
            <a:r>
              <a:rPr lang="en-US" b="1" dirty="0" smtClean="0">
                <a:solidFill>
                  <a:schemeClr val="bg1"/>
                </a:solidFill>
              </a:rPr>
              <a:t>	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Total </a:t>
            </a:r>
            <a:r>
              <a:rPr lang="en-US" b="1" dirty="0" smtClean="0">
                <a:solidFill>
                  <a:schemeClr val="bg1"/>
                </a:solidFill>
              </a:rPr>
              <a:t>Revenue:  $71,123.00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Editorial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Sean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Cusack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BSE’98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Editorial Committee Chair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Nominating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Karina Tipton,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ChE’82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Nominating Committee Chair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Awards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230832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b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Gano</a:t>
            </a:r>
            <a:r>
              <a:rPr lang="en-US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Dunn Award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Scott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Lyne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ChE’92, MChE’95</a:t>
            </a: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 Q. </a:t>
            </a:r>
            <a:r>
              <a:rPr lang="en-US" b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Hejduk</a:t>
            </a:r>
            <a:r>
              <a:rPr lang="en-US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Award 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Jake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Alspector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AR’72</a:t>
            </a: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Augustus Saint </a:t>
            </a:r>
            <a:r>
              <a:rPr lang="en-US" b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Gaudens</a:t>
            </a:r>
            <a:r>
              <a:rPr lang="en-US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Award</a:t>
            </a:r>
          </a:p>
          <a:p>
            <a:pPr marL="457200" indent="-457200"/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Arnie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Arlow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A’54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Faculty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Lawrence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Hausman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EE’94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Vice President Faculty &amp; Student Liaison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Tellers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 Brand, CE’67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Tellers Committee Chair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Constitution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 Clarke, AR’66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Constitution Committee Chair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439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The Associates of The Cooper 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Union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1150" y="2202418"/>
            <a:ext cx="693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Sangamithra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Iyer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CE’99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Council 2016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8201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Motions from the Floor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0" y="2202418"/>
            <a:ext cx="693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Leeper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AR’85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President of the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CUAA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1713" y="285750"/>
            <a:ext cx="8810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Welcome!</a:t>
            </a:r>
            <a:endParaRPr lang="en-US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853" y="1581150"/>
            <a:ext cx="4229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Cooper Union Alumni Council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4019550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Cooper Union Alumni Association</a:t>
            </a:r>
            <a:endParaRPr lang="en-US" sz="12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July 24, 2013 6:30pm </a:t>
            </a:r>
            <a:endParaRPr lang="en-US" sz="12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200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Menschel</a:t>
            </a:r>
            <a:r>
              <a:rPr lang="en-US" sz="12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Board Room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4400" y="3943350"/>
            <a:ext cx="6172200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8201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New Business / Q&amp;A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0" y="2202418"/>
            <a:ext cx="693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Leeper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AR’85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President of the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CUAA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15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CUAA Calendar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581150"/>
            <a:ext cx="258784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/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Sep</a:t>
            </a:r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17</a:t>
            </a:r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2013</a:t>
            </a:r>
          </a:p>
          <a:p>
            <a:pPr marL="457200" indent="-457200" algn="r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Sep 19, 2013</a:t>
            </a:r>
          </a:p>
          <a:p>
            <a:pPr marL="457200" indent="-457200" algn="r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Sep 22, 2013</a:t>
            </a:r>
            <a:endParaRPr lang="en-US" dirty="0" smtClean="0">
              <a:solidFill>
                <a:srgbClr val="FFFF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algn="r"/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Nov 13, 2013</a:t>
            </a:r>
          </a:p>
          <a:p>
            <a:pPr marL="457200" indent="-457200" algn="r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Feb 09, 2014</a:t>
            </a:r>
          </a:p>
          <a:p>
            <a:pPr marL="457200" indent="-457200" algn="r"/>
            <a:r>
              <a:rPr lang="en-US" dirty="0" smtClean="0">
                <a:solidFill>
                  <a:srgbClr val="DDD9C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Feb</a:t>
            </a:r>
            <a:r>
              <a:rPr lang="en-US" dirty="0" smtClean="0">
                <a:solidFill>
                  <a:srgbClr val="DDD9C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11, 2014</a:t>
            </a:r>
          </a:p>
          <a:p>
            <a:pPr marL="457200" indent="-457200" algn="r"/>
            <a:r>
              <a:rPr lang="en-US" dirty="0" smtClean="0">
                <a:solidFill>
                  <a:srgbClr val="DDD9C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Feb 13, 2014</a:t>
            </a:r>
          </a:p>
          <a:p>
            <a:pPr marL="457200" indent="-457200" algn="r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Feb 21 - 24, 2014</a:t>
            </a:r>
          </a:p>
          <a:p>
            <a:pPr marL="457200" indent="-457200" algn="r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May 05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2014</a:t>
            </a:r>
          </a:p>
          <a:p>
            <a:pPr marL="457200" indent="-457200" algn="r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May 30 -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Jun 01, 2014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1581150"/>
            <a:ext cx="5791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Council Meeting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Boston Red Sox Game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Philadelphia Phillies Game</a:t>
            </a:r>
          </a:p>
          <a:p>
            <a:pPr marL="457200" indent="-457200"/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Council Meeting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Florida Founder’s Day</a:t>
            </a:r>
          </a:p>
          <a:p>
            <a:pPr marL="457200" indent="-457200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Founder’s Day Wreath Laying Ceremony</a:t>
            </a:r>
          </a:p>
          <a:p>
            <a:pPr marL="457200" indent="-457200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Council Meeting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Texas Founders Day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Weekend</a:t>
            </a:r>
          </a:p>
          <a:p>
            <a:pPr marL="457200" indent="-457200"/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Council </a:t>
            </a:r>
            <a:r>
              <a:rPr lang="en-US" dirty="0" smtClean="0">
                <a:solidFill>
                  <a:srgbClr val="C4BD9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Meeting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Reunion Weekend</a:t>
            </a: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8353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Thank You!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2400" y="-95250"/>
            <a:ext cx="9296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UAA_Logo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626" y="0"/>
            <a:ext cx="5996974" cy="51435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6067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Agenda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1" y="1352550"/>
            <a:ext cx="657002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6:30 - 6: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45	Call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Order / Introductions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6:45 - 7: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00	Guest Speaker: Trustee Michael </a:t>
            </a:r>
            <a:r>
              <a:rPr lang="en-US" sz="1600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Borkosky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ME ‘61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7:00 - 7: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15	Council, Committee,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Calendar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7:15 – 7: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30	Review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Website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7:30 – 8: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00	Associates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Cooper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Union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8:00 - 8: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15	Motions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from the Floor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8:15 - 8: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30	New </a:t>
            </a:r>
            <a:r>
              <a:rPr lang="en-US" sz="1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Business / Q&amp;A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8201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Call 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to order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 / Introductions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0" y="2202418"/>
            <a:ext cx="6931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John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Leeper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AR’85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President of the CUAA</a:t>
            </a: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President’s Report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914400" lvl="1" indent="-45720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Council Member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82012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Guest Speaker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150" y="2202418"/>
            <a:ext cx="69312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Michael </a:t>
            </a:r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Borkowsky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ME'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61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Trustee of The Cooper Union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Past CUAA President and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Past Alumni Trustee</a:t>
            </a: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Review of Website</a:t>
            </a:r>
          </a:p>
          <a:p>
            <a:r>
              <a:rPr lang="en-US" sz="4800" dirty="0" err="1" smtClean="0">
                <a:solidFill>
                  <a:schemeClr val="bg1"/>
                </a:solidFill>
                <a:latin typeface="Arial Black" pitchFamily="34" charset="0"/>
              </a:rPr>
              <a:t>CUAlumni.com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 /</a:t>
            </a:r>
          </a:p>
          <a:p>
            <a:r>
              <a:rPr lang="en-US" sz="4800" dirty="0" err="1" smtClean="0">
                <a:solidFill>
                  <a:schemeClr val="bg1"/>
                </a:solidFill>
                <a:latin typeface="Arial Black" pitchFamily="34" charset="0"/>
              </a:rPr>
              <a:t>iModules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 Overview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3124021"/>
            <a:ext cx="7388450" cy="1200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Katie Moore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Manager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Alumni Communications &amp; Recognition</a:t>
            </a:r>
          </a:p>
          <a:p>
            <a:pPr marL="457200" indent="-457200"/>
            <a:r>
              <a:rPr lang="en-US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kmoore@cooper.edu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212-353-4170</a:t>
            </a:r>
          </a:p>
          <a:p>
            <a:pPr marL="457200" indent="-457200"/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896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Council, Committees, </a:t>
            </a:r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Calendar</a:t>
            </a:r>
            <a:endParaRPr lang="en-US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2724150"/>
            <a:ext cx="8077200" cy="132343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Annual Fund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Events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Editorial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Nominating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Awards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Faculty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Tellers Committee</a:t>
            </a:r>
          </a:p>
          <a:p>
            <a:pPr marL="914400" lvl="1" indent="-17303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Constitution Committee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0313" y="521553"/>
            <a:ext cx="7591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Black" pitchFamily="34" charset="0"/>
              </a:rPr>
              <a:t>Annual Fund Committee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1150" y="2095440"/>
            <a:ext cx="7388450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Darrell Low, EE’89</a:t>
            </a:r>
          </a:p>
          <a:p>
            <a:pPr marL="457200" indent="-45720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Annual Fund Committee Chair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1A1C-D622-401A-91AE-7935920DD20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4767263"/>
            <a:ext cx="2133600" cy="273844"/>
          </a:xfrm>
        </p:spPr>
        <p:txBody>
          <a:bodyPr/>
          <a:lstStyle/>
          <a:p>
            <a:fld id="{CC2E1A1C-D622-401A-91AE-7935920DD206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1428750"/>
          <a:ext cx="8686800" cy="1747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All Alumni Breakout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$2,993,197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$2,136,949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+40%</a:t>
                      </a:r>
                    </a:p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#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2,735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3,243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-16%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*Participation: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21%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68910"/>
          <a:ext cx="8686800" cy="1112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71700"/>
                <a:gridCol w="2171700"/>
                <a:gridCol w="2209800"/>
                <a:gridCol w="21336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FY13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FY12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%Change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Total $: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$3.9 million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$3.1 million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+26%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Total # of Gifts: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4,673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5,910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-20%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3333750"/>
            <a:ext cx="8686800" cy="147732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Breakdown:  77% Alumni ($3 million), 8% Parents ($300 thousand), 15% Other ($600 thousand).  Other includes matching gifts, non-alumni trustees, friends and students.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lvl="0"/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Budgeted Goal: $2.6 </a:t>
            </a:r>
            <a:r>
              <a:rPr lang="en-US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million</a:t>
            </a:r>
            <a:endParaRPr lang="en-US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800" dirty="0" smtClean="0">
            <a:solidFill>
              <a:schemeClr val="bg1"/>
            </a:solidFill>
            <a:latin typeface="Arial Black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685</Words>
  <Application>Microsoft Office PowerPoint</Application>
  <PresentationFormat>On-screen Show (16:9)</PresentationFormat>
  <Paragraphs>210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Aharoni</vt:lpstr>
      <vt:lpstr>Arial Black</vt:lpstr>
      <vt:lpstr>Arial Unicode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singyatut</dc:creator>
  <cp:lastModifiedBy>Rocco Cetera</cp:lastModifiedBy>
  <cp:revision>79</cp:revision>
  <dcterms:created xsi:type="dcterms:W3CDTF">2013-07-24T00:51:45Z</dcterms:created>
  <dcterms:modified xsi:type="dcterms:W3CDTF">2013-07-24T03:05:07Z</dcterms:modified>
</cp:coreProperties>
</file>